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96" r:id="rId1"/>
  </p:sldMasterIdLst>
  <p:notesMasterIdLst>
    <p:notesMasterId r:id="rId11"/>
  </p:notesMasterIdLst>
  <p:sldIdLst>
    <p:sldId id="1149" r:id="rId2"/>
    <p:sldId id="326" r:id="rId3"/>
    <p:sldId id="327" r:id="rId4"/>
    <p:sldId id="336" r:id="rId5"/>
    <p:sldId id="1150" r:id="rId6"/>
    <p:sldId id="341" r:id="rId7"/>
    <p:sldId id="1151" r:id="rId8"/>
    <p:sldId id="1152" r:id="rId9"/>
    <p:sldId id="1144" r:id="rId10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2"/>
      <p:bold r:id="rId13"/>
      <p:italic r:id="rId14"/>
      <p:boldItalic r:id="rId15"/>
    </p:embeddedFont>
    <p:embeddedFont>
      <p:font typeface="Helvetica Neue Light" panose="02000403000000020004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4"/>
    <a:srgbClr val="C09091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7"/>
    <p:restoredTop sz="94617"/>
  </p:normalViewPr>
  <p:slideViewPr>
    <p:cSldViewPr snapToGrid="0">
      <p:cViewPr varScale="1">
        <p:scale>
          <a:sx n="148" d="100"/>
          <a:sy n="148" d="100"/>
        </p:scale>
        <p:origin x="61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4606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0337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1_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EF2894EC-A666-4B4A-BF31-5BC660D8A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21D81CA7-9607-FD4F-BA00-CBB03A45C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300A5F90-5C0E-D94D-970B-B8E69164F91E}"/>
              </a:ext>
            </a:extLst>
          </p:cNvPr>
          <p:cNvSpPr txBox="1">
            <a:spLocks/>
          </p:cNvSpPr>
          <p:nvPr userDrawn="1"/>
        </p:nvSpPr>
        <p:spPr>
          <a:xfrm>
            <a:off x="107148" y="4821377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1F07478-82D5-3F4E-B57F-524DAD0BFB10}"/>
              </a:ext>
            </a:extLst>
          </p:cNvPr>
          <p:cNvSpPr txBox="1">
            <a:spLocks/>
          </p:cNvSpPr>
          <p:nvPr userDrawn="1"/>
        </p:nvSpPr>
        <p:spPr>
          <a:xfrm>
            <a:off x="6965950" y="481474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483CB6-159A-5242-9A45-489E253DE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192BA1A-6442-BA49-9422-B7C87976F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EAAD4A5C-B6D4-AB4B-8BE4-63C97B7F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1A70AE-521D-6E4B-949A-8F897B8AD6A6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14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0989D772-C820-0946-B7D7-A8BF79717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5825A8A2-2DC3-DF42-AC57-62070F4AE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26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31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2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957BB0-9745-214B-AA80-A5FC73F12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581" y="4767263"/>
            <a:ext cx="658516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44849-21C0-C348-A491-B5C25A6E2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67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6219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92" r:id="rId2"/>
    <p:sldLayoutId id="2147483705" r:id="rId3"/>
    <p:sldLayoutId id="2147483707" r:id="rId4"/>
    <p:sldLayoutId id="2147483708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4" y="1652721"/>
            <a:ext cx="3972854" cy="1346992"/>
          </a:xfrm>
        </p:spPr>
        <p:txBody>
          <a:bodyPr/>
          <a:lstStyle/>
          <a:p>
            <a:r>
              <a:rPr lang="en-US" sz="3200" dirty="0"/>
              <a:t>Bootcamp – part 2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22EB3644-E865-B140-9051-B03696E312F2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83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3711DC-14B2-A74F-BC7D-81EB11B9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the Demo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29FD7-38D6-2A4D-B269-FA8F71C2D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0415" r="8327"/>
          <a:stretch/>
        </p:blipFill>
        <p:spPr>
          <a:xfrm rot="16200000">
            <a:off x="2754333" y="-1014088"/>
            <a:ext cx="3806788" cy="779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3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8726-26C0-FA4C-A141-D8C0D5B3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20" y="252816"/>
            <a:ext cx="8208392" cy="585247"/>
          </a:xfrm>
        </p:spPr>
        <p:txBody>
          <a:bodyPr/>
          <a:lstStyle/>
          <a:p>
            <a:r>
              <a:rPr lang="en-US" dirty="0"/>
              <a:t>Recall the Dashboard we demoed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7EB3A-71AD-9B45-BF42-1A4E7DA0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1336" y="1114337"/>
            <a:ext cx="8432800" cy="33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5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go to the boot camp</a:t>
            </a:r>
          </a:p>
        </p:txBody>
      </p:sp>
      <p:pic>
        <p:nvPicPr>
          <p:cNvPr id="9" name="Picture 2" descr="Image result for fare un vaso">
            <a:extLst>
              <a:ext uri="{FF2B5EF4-FFF2-40B4-BE49-F238E27FC236}">
                <a16:creationId xmlns:a16="http://schemas.microsoft.com/office/drawing/2014/main" id="{8E5DDE19-2859-284C-AF65-02DCC646A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r="6581"/>
          <a:stretch/>
        </p:blipFill>
        <p:spPr bwMode="auto">
          <a:xfrm>
            <a:off x="229048" y="1194848"/>
            <a:ext cx="8676000" cy="351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7332133" y="3798444"/>
            <a:ext cx="1583447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5400" dirty="0">
                <a:solidFill>
                  <a:srgbClr val="00C9FF"/>
                </a:solidFill>
                <a:latin typeface="Arial"/>
              </a:rPr>
              <a:t>BC2</a:t>
            </a:r>
            <a:endParaRPr kumimoji="0" lang="en-GB" sz="5400" b="0" i="0" u="none" strike="noStrike" kern="0" cap="none" spc="0" normalizeH="0" baseline="0" noProof="0" dirty="0">
              <a:ln>
                <a:noFill/>
              </a:ln>
              <a:solidFill>
                <a:srgbClr val="00C9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8F628B-6337-1F4B-9F00-A88EA2B41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B9D8EA-3B73-AE4B-9BE9-78D8348F6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130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8726-26C0-FA4C-A141-D8C0D5B3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20" y="252816"/>
            <a:ext cx="8208392" cy="585247"/>
          </a:xfrm>
        </p:spPr>
        <p:txBody>
          <a:bodyPr/>
          <a:lstStyle/>
          <a:p>
            <a:r>
              <a:rPr lang="en-US" dirty="0"/>
              <a:t>It’s again your turn!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7EB3A-71AD-9B45-BF42-1A4E7DA0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1336" y="1114337"/>
            <a:ext cx="8432800" cy="33312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D85543-4C5D-F445-82E9-3DB88DF8D358}"/>
              </a:ext>
            </a:extLst>
          </p:cNvPr>
          <p:cNvSpPr/>
          <p:nvPr/>
        </p:nvSpPr>
        <p:spPr>
          <a:xfrm>
            <a:off x="1769532" y="2197337"/>
            <a:ext cx="1368056" cy="224824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4DE69C-9EE1-304D-A10E-D1BCE6F99E43}"/>
              </a:ext>
            </a:extLst>
          </p:cNvPr>
          <p:cNvSpPr/>
          <p:nvPr/>
        </p:nvSpPr>
        <p:spPr>
          <a:xfrm>
            <a:off x="351336" y="1127272"/>
            <a:ext cx="1384990" cy="1044192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FC8416-279E-F044-87F1-237C83B3A05D}"/>
              </a:ext>
            </a:extLst>
          </p:cNvPr>
          <p:cNvSpPr/>
          <p:nvPr/>
        </p:nvSpPr>
        <p:spPr>
          <a:xfrm>
            <a:off x="351336" y="3860332"/>
            <a:ext cx="1384990" cy="585246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C7235F-FE5F-2845-B938-A2B82B0F6DDC}"/>
              </a:ext>
            </a:extLst>
          </p:cNvPr>
          <p:cNvSpPr/>
          <p:nvPr/>
        </p:nvSpPr>
        <p:spPr>
          <a:xfrm>
            <a:off x="3166532" y="2158528"/>
            <a:ext cx="5617603" cy="2287050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432526-90FA-5F46-8233-1155ADACB00B}"/>
              </a:ext>
            </a:extLst>
          </p:cNvPr>
          <p:cNvSpPr/>
          <p:nvPr/>
        </p:nvSpPr>
        <p:spPr>
          <a:xfrm>
            <a:off x="1769533" y="1127273"/>
            <a:ext cx="7043547" cy="105712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B87205-AEC8-B941-B648-73EC5A92795E}"/>
              </a:ext>
            </a:extLst>
          </p:cNvPr>
          <p:cNvSpPr/>
          <p:nvPr/>
        </p:nvSpPr>
        <p:spPr>
          <a:xfrm>
            <a:off x="355599" y="2197337"/>
            <a:ext cx="1413934" cy="166299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F17F3-E9A5-DC49-8E9F-D72EE322E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D185837-8FDE-C447-AD1F-827ED19F9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201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FC962-845A-8C44-8E13-272C4660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out the </a:t>
            </a:r>
            <a:r>
              <a:rPr lang="en-GB" i="1" dirty="0"/>
              <a:t>new</a:t>
            </a:r>
            <a:r>
              <a:rPr lang="en-GB" dirty="0"/>
              <a:t> material we are sharing with you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E5CF6F-2310-A848-B3DD-D34B24509381}"/>
              </a:ext>
            </a:extLst>
          </p:cNvPr>
          <p:cNvSpPr txBox="1"/>
          <p:nvPr/>
        </p:nvSpPr>
        <p:spPr>
          <a:xfrm>
            <a:off x="463540" y="125096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Requirements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958E63-CBD3-A44F-8585-FB3ED61069D9}"/>
              </a:ext>
            </a:extLst>
          </p:cNvPr>
          <p:cNvSpPr txBox="1"/>
          <p:nvPr/>
        </p:nvSpPr>
        <p:spPr>
          <a:xfrm>
            <a:off x="7107276" y="1242371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Test cases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34EC35D-1697-B042-B3AD-14C15774A608}"/>
              </a:ext>
            </a:extLst>
          </p:cNvPr>
          <p:cNvSpPr/>
          <p:nvPr/>
        </p:nvSpPr>
        <p:spPr>
          <a:xfrm>
            <a:off x="552893" y="1637073"/>
            <a:ext cx="638731" cy="372480"/>
          </a:xfrm>
          <a:custGeom>
            <a:avLst/>
            <a:gdLst>
              <a:gd name="connsiteX0" fmla="*/ 0 w 638731"/>
              <a:gd name="connsiteY0" fmla="*/ 341 h 372480"/>
              <a:gd name="connsiteX1" fmla="*/ 637954 w 638731"/>
              <a:gd name="connsiteY1" fmla="*/ 21606 h 372480"/>
              <a:gd name="connsiteX2" fmla="*/ 138223 w 638731"/>
              <a:gd name="connsiteY2" fmla="*/ 138564 h 372480"/>
              <a:gd name="connsiteX3" fmla="*/ 478465 w 638731"/>
              <a:gd name="connsiteY3" fmla="*/ 223625 h 372480"/>
              <a:gd name="connsiteX4" fmla="*/ 627321 w 638731"/>
              <a:gd name="connsiteY4" fmla="*/ 372480 h 37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731" h="372480">
                <a:moveTo>
                  <a:pt x="0" y="341"/>
                </a:moveTo>
                <a:cubicBezTo>
                  <a:pt x="307458" y="-545"/>
                  <a:pt x="614917" y="-1431"/>
                  <a:pt x="637954" y="21606"/>
                </a:cubicBezTo>
                <a:cubicBezTo>
                  <a:pt x="660991" y="44643"/>
                  <a:pt x="164804" y="104894"/>
                  <a:pt x="138223" y="138564"/>
                </a:cubicBezTo>
                <a:cubicBezTo>
                  <a:pt x="111642" y="172234"/>
                  <a:pt x="396949" y="184639"/>
                  <a:pt x="478465" y="223625"/>
                </a:cubicBezTo>
                <a:cubicBezTo>
                  <a:pt x="559981" y="262611"/>
                  <a:pt x="593651" y="317545"/>
                  <a:pt x="627321" y="372480"/>
                </a:cubicBezTo>
              </a:path>
            </a:pathLst>
          </a:custGeom>
          <a:noFill/>
          <a:ln w="3175">
            <a:solidFill>
              <a:schemeClr val="tx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DE9FC5F-B636-D240-92E8-E4572C81C111}"/>
              </a:ext>
            </a:extLst>
          </p:cNvPr>
          <p:cNvSpPr/>
          <p:nvPr/>
        </p:nvSpPr>
        <p:spPr>
          <a:xfrm>
            <a:off x="6655981" y="1615808"/>
            <a:ext cx="1180214" cy="393745"/>
          </a:xfrm>
          <a:custGeom>
            <a:avLst/>
            <a:gdLst>
              <a:gd name="connsiteX0" fmla="*/ 1180214 w 1180214"/>
              <a:gd name="connsiteY0" fmla="*/ 341 h 393745"/>
              <a:gd name="connsiteX1" fmla="*/ 489098 w 1180214"/>
              <a:gd name="connsiteY1" fmla="*/ 21606 h 393745"/>
              <a:gd name="connsiteX2" fmla="*/ 871870 w 1180214"/>
              <a:gd name="connsiteY2" fmla="*/ 138564 h 393745"/>
              <a:gd name="connsiteX3" fmla="*/ 350875 w 1180214"/>
              <a:gd name="connsiteY3" fmla="*/ 234257 h 393745"/>
              <a:gd name="connsiteX4" fmla="*/ 0 w 1180214"/>
              <a:gd name="connsiteY4" fmla="*/ 393745 h 39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0214" h="393745">
                <a:moveTo>
                  <a:pt x="1180214" y="341"/>
                </a:moveTo>
                <a:cubicBezTo>
                  <a:pt x="860351" y="-545"/>
                  <a:pt x="540489" y="-1431"/>
                  <a:pt x="489098" y="21606"/>
                </a:cubicBezTo>
                <a:cubicBezTo>
                  <a:pt x="437707" y="44643"/>
                  <a:pt x="894907" y="103122"/>
                  <a:pt x="871870" y="138564"/>
                </a:cubicBezTo>
                <a:cubicBezTo>
                  <a:pt x="848833" y="174006"/>
                  <a:pt x="496187" y="191727"/>
                  <a:pt x="350875" y="234257"/>
                </a:cubicBezTo>
                <a:cubicBezTo>
                  <a:pt x="205563" y="276787"/>
                  <a:pt x="102781" y="335266"/>
                  <a:pt x="0" y="393745"/>
                </a:cubicBezTo>
              </a:path>
            </a:pathLst>
          </a:custGeom>
          <a:noFill/>
          <a:ln w="3175">
            <a:solidFill>
              <a:schemeClr val="tx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592B8-4076-E743-9F58-E18F0C321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04045">
            <a:off x="396315" y="1813942"/>
            <a:ext cx="3600000" cy="2497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8533EB-8C2A-E64E-83B7-4341573F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61636">
            <a:off x="4591052" y="2039204"/>
            <a:ext cx="3580547" cy="247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9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9CD21D-650C-624C-8299-D36FC953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it’s time to gain independence!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E1B125-4AF6-3F42-899F-6299453CD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30" b="13344"/>
          <a:stretch/>
        </p:blipFill>
        <p:spPr>
          <a:xfrm>
            <a:off x="574675" y="1194849"/>
            <a:ext cx="8137096" cy="344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0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655A6-119F-D34A-A1A8-69F18FD46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40" y="178868"/>
            <a:ext cx="8208392" cy="58524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Pivoting</a:t>
            </a:r>
            <a:r>
              <a:rPr lang="en-US" dirty="0"/>
              <a:t> narrow data in wide data!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022937-FB19-D444-9817-1501AB8C46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16667" t="18074" b="4223"/>
          <a:stretch/>
        </p:blipFill>
        <p:spPr>
          <a:xfrm>
            <a:off x="1790700" y="952249"/>
            <a:ext cx="5981699" cy="38216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0B48B4-4545-1D44-91F8-E16146E9A909}"/>
              </a:ext>
            </a:extLst>
          </p:cNvPr>
          <p:cNvSpPr/>
          <p:nvPr/>
        </p:nvSpPr>
        <p:spPr>
          <a:xfrm>
            <a:off x="463540" y="616854"/>
            <a:ext cx="795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https://v2.docs.influxdata.com/v2.0/reference/flux/</a:t>
            </a:r>
            <a:r>
              <a:rPr lang="en-US" dirty="0" err="1">
                <a:solidFill>
                  <a:schemeClr val="bg1"/>
                </a:solidFill>
              </a:rPr>
              <a:t>stdlib</a:t>
            </a:r>
            <a:r>
              <a:rPr lang="en-US" dirty="0">
                <a:solidFill>
                  <a:schemeClr val="bg1"/>
                </a:solidFill>
              </a:rPr>
              <a:t>/built-in/transformations/pivot/</a:t>
            </a:r>
          </a:p>
        </p:txBody>
      </p:sp>
    </p:spTree>
    <p:extLst>
      <p:ext uri="{BB962C8B-B14F-4D97-AF65-F5344CB8AC3E}">
        <p14:creationId xmlns:p14="http://schemas.microsoft.com/office/powerpoint/2010/main" val="250923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Bootcamp </a:t>
            </a:r>
            <a:r>
              <a:rPr lang="en-US" sz="2800" dirty="0"/>
              <a:t>– part 2</a:t>
            </a:r>
            <a:endParaRPr lang="en-US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F9FDD20F-C212-4D4B-B333-C5E272A77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1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2539</TotalTime>
  <Words>160</Words>
  <Application>Microsoft Macintosh PowerPoint</Application>
  <PresentationFormat>On-screen Show (16:9)</PresentationFormat>
  <Paragraphs>24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Helvetica Neue Light</vt:lpstr>
      <vt:lpstr>Helvetica Neue</vt:lpstr>
      <vt:lpstr>Merriweather Sans</vt:lpstr>
      <vt:lpstr>1_InfluxDays Template</vt:lpstr>
      <vt:lpstr>Bootcamp – part 2</vt:lpstr>
      <vt:lpstr>Recall the Demo Scenario</vt:lpstr>
      <vt:lpstr>Recall the Dashboard we demoed</vt:lpstr>
      <vt:lpstr>Let’s go to the boot camp</vt:lpstr>
      <vt:lpstr>It’s again your turn!</vt:lpstr>
      <vt:lpstr>Check out the new material we are sharing with you</vt:lpstr>
      <vt:lpstr>WARNING: it’s time to gain independence! </vt:lpstr>
      <vt:lpstr>Pivoting narrow data in wide data!</vt:lpstr>
      <vt:lpstr>Bootcamp – part 2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Emanuele Della Valle</cp:lastModifiedBy>
  <cp:revision>118</cp:revision>
  <dcterms:modified xsi:type="dcterms:W3CDTF">2020-07-21T13:58:07Z</dcterms:modified>
</cp:coreProperties>
</file>